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9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06B81909-32CB-4553-9526-58F2FFD2116A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3300" y="1252538"/>
            <a:ext cx="48815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0D22A125-0E3E-4A75-A7CE-5EB40C818B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239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8D5431-9305-4FD8-8FA5-EF16948462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46394DE-0A3B-4438-8C2A-47CA2E633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5E6C9C-A1A4-4D6C-B036-381B58C0F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168C15-7FEF-4507-BCE7-5E751934A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85982E-A65F-4647-AAAA-C5ED7180B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302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186B11-A427-4749-AD93-D9BF713E1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77430F-7216-45C5-BBC6-9DF61CE8FC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579B25-ED10-4B67-B7E9-9B3A55384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FD50BA-A608-4171-97EA-4BCDEA733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EF4259-6137-441B-80C5-9BD63B007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5399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FA33F48-AC71-49AD-AB9C-F3781EA32C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47BBBE-D4C9-48BD-B308-C88B153E5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8211F8-F31E-4B1B-9A6C-FFAA68A42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986AFA-ACD9-4163-AC65-161F7DC4F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15389A-2C37-40A6-BCE1-BE5459144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16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B78D95-1BB4-48A6-9D55-1C8F7D28B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7CF874-4BBB-4DDD-940E-EC060005C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907A5E-B5D8-4832-B730-384C6732F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EEF14E-3AD0-4542-9E75-83390C729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201E5D-3C9F-4973-B713-80EFF0AB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9523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F49A96-3104-4134-8135-28E244CA0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0F5EDF-19BB-4FFC-B246-7ED07E84A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F5411F-996D-4419-ABBA-90B354440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7517BF-0967-4252-9A5A-21340235D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C668E0-75B5-41D7-B2E3-C942D46B0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2638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528350-A4EE-4F30-B983-083A41F1D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796CCD-CD0E-4D03-9702-8924C4D176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B400070-F4D3-4F58-B304-B5D12D0C0C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E24D8F0-73E4-4775-9EE8-9163D195B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B372E-1D6C-455D-82FA-1308AC267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9DA168-0E58-4C93-ADED-B4A9C7105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722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F07F38-C85A-4C34-A23E-DDDD746EA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890F70-10B2-4B25-8714-E94BAEE20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A5838B0-92B6-4D45-8998-0A43FE96F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82B9627-DCB7-4AC2-951E-4A5002D2EE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725A93-889B-4FEC-8C1C-4843F770F0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15DEA7A-5AD1-4981-9C2B-21C82EBCE4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29C9D50-9A67-4721-9DA6-2759F52CE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46EE319-1B73-4EC6-AB70-6AABC4914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789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ECFE8E-9BE7-4D08-A4D0-5AE395A12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225B097-1D5D-4139-B06D-548FC4D66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EA3D9C-BCBF-479B-A7B9-501233DC8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B53BDF7-65AA-435F-9AAC-68D9A5728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0578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5DF6BE8-94BC-4723-AEC2-DAE695EE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5E8F7FD-3ABF-4A3C-8CF6-225D41A69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A63DD2-DFEE-45FA-99D2-A5F9906C2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83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38FD99-ADBA-4765-BD4D-FEEB24ACF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2560C6-D7F0-458A-94E3-B57427987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BA0392E-511F-4492-AE85-A3AF7C447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8962CB-DDDE-41B4-A4C7-26FE99830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04328F9-29F7-45DB-AF8F-0CF97E4A5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0634F65-EB43-438C-A59F-A9701DF2B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22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317FE0-FF51-4E97-B249-54CA6BE52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0EA284F-4B76-463C-A52E-5957AD8370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4A0BA6-6597-4C28-8873-EC8C43279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2EDF0A0-401D-4568-8DB9-B04117965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7BA958-80C8-4EF4-B228-41D55582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8B77A6-37EC-471C-93E9-AB2ED612D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52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C014078-AB16-4926-9DFC-0C1E3A3A2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044E7E-553E-4B60-BB97-928FB2D24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7A6357-36BA-4473-B402-6B7943227A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0BC96-BDAD-4DBF-8726-CDECEB7E3F94}" type="datetimeFigureOut">
              <a:rPr kumimoji="1" lang="ja-JP" altLang="en-US" smtClean="0"/>
              <a:t>2026/1/12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580E44-FC71-407F-A289-4E93B494F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11809A-38CE-4AE9-BE4E-B61CF864D7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00697-AA4A-417C-BDC6-FF5B2DE573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7904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図 29">
            <a:extLst>
              <a:ext uri="{FF2B5EF4-FFF2-40B4-BE49-F238E27FC236}">
                <a16:creationId xmlns:a16="http://schemas.microsoft.com/office/drawing/2014/main" id="{E535299E-CA6D-B832-1879-033E4DD964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267" y="1410377"/>
            <a:ext cx="3226443" cy="3226443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F41608B-0B52-4A79-B484-ADE9D98E38A6}"/>
              </a:ext>
            </a:extLst>
          </p:cNvPr>
          <p:cNvGrpSpPr/>
          <p:nvPr/>
        </p:nvGrpSpPr>
        <p:grpSpPr>
          <a:xfrm>
            <a:off x="436041" y="5880631"/>
            <a:ext cx="9174115" cy="838200"/>
            <a:chOff x="397611" y="6121400"/>
            <a:chExt cx="9174115" cy="838200"/>
          </a:xfrm>
        </p:grpSpPr>
        <p:cxnSp>
          <p:nvCxnSpPr>
            <p:cNvPr id="5" name="直線コネクタ 4">
              <a:extLst>
                <a:ext uri="{FF2B5EF4-FFF2-40B4-BE49-F238E27FC236}">
                  <a16:creationId xmlns:a16="http://schemas.microsoft.com/office/drawing/2014/main" id="{316A5DFB-EDDD-40CF-94B0-1206EBF23650}"/>
                </a:ext>
              </a:extLst>
            </p:cNvPr>
            <p:cNvCxnSpPr>
              <a:cxnSpLocks/>
            </p:cNvCxnSpPr>
            <p:nvPr/>
          </p:nvCxnSpPr>
          <p:spPr>
            <a:xfrm>
              <a:off x="397611" y="6121400"/>
              <a:ext cx="9169721" cy="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B613B5E3-3CB7-4CE0-B0DE-5CAB5B4F1FB1}"/>
                </a:ext>
              </a:extLst>
            </p:cNvPr>
            <p:cNvCxnSpPr>
              <a:cxnSpLocks/>
            </p:cNvCxnSpPr>
            <p:nvPr/>
          </p:nvCxnSpPr>
          <p:spPr>
            <a:xfrm>
              <a:off x="402005" y="6959600"/>
              <a:ext cx="9169721" cy="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0D4E6A3C-BA01-4784-98E3-A2AF96C9D7C3}"/>
                </a:ext>
              </a:extLst>
            </p:cNvPr>
            <p:cNvSpPr txBox="1"/>
            <p:nvPr/>
          </p:nvSpPr>
          <p:spPr>
            <a:xfrm>
              <a:off x="3914485" y="6255608"/>
              <a:ext cx="3491661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〒</a:t>
              </a:r>
              <a:r>
                <a:rPr kumimoji="1" lang="en-US" altLang="ja-JP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107-0061</a:t>
              </a:r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東京都港区北青山</a:t>
              </a:r>
              <a:r>
                <a:rPr kumimoji="1" lang="en-US" altLang="ja-JP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丁目</a:t>
              </a:r>
              <a:r>
                <a:rPr kumimoji="1" lang="en-US" altLang="ja-JP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番</a:t>
              </a:r>
              <a:r>
                <a:rPr kumimoji="1" lang="en-US" altLang="ja-JP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17</a:t>
              </a:r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号　</a:t>
              </a:r>
              <a:r>
                <a:rPr kumimoji="1" lang="en-US" altLang="ja-JP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</a:t>
              </a:r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＆</a:t>
              </a:r>
              <a:r>
                <a:rPr kumimoji="1" lang="en-US" altLang="ja-JP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M2</a:t>
              </a:r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階</a:t>
              </a:r>
              <a:endParaRPr kumimoji="1" lang="en-US" altLang="ja-JP" sz="10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10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9554AD1-637B-4804-BC4B-C759D063587F}"/>
                </a:ext>
              </a:extLst>
            </p:cNvPr>
            <p:cNvSpPr txBox="1"/>
            <p:nvPr/>
          </p:nvSpPr>
          <p:spPr>
            <a:xfrm>
              <a:off x="3906241" y="6484140"/>
              <a:ext cx="3749935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担当古川直通：</a:t>
              </a:r>
              <a:r>
                <a:rPr kumimoji="1" lang="en-US" altLang="ja-JP" sz="1000" dirty="0">
                  <a:solidFill>
                    <a:srgbClr val="FF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080-3511-7947</a:t>
              </a:r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</a:t>
              </a:r>
              <a:r>
                <a:rPr kumimoji="1" lang="en-US" altLang="ja-JP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FAX </a:t>
              </a:r>
              <a:r>
                <a:rPr kumimoji="1" lang="ja-JP" altLang="en-US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：</a:t>
              </a:r>
              <a:r>
                <a:rPr kumimoji="1" lang="en-US" altLang="ja-JP" sz="10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03-6434-7948</a:t>
              </a:r>
            </a:p>
          </p:txBody>
        </p:sp>
      </p:grpSp>
      <p:pic>
        <p:nvPicPr>
          <p:cNvPr id="10" name="図 9">
            <a:extLst>
              <a:ext uri="{FF2B5EF4-FFF2-40B4-BE49-F238E27FC236}">
                <a16:creationId xmlns:a16="http://schemas.microsoft.com/office/drawing/2014/main" id="{415D5869-5EC5-4874-86C9-76DEC5CD29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57" y="5946638"/>
            <a:ext cx="712990" cy="730307"/>
          </a:xfrm>
          <a:prstGeom prst="rect">
            <a:avLst/>
          </a:prstGeom>
        </p:spPr>
      </p:pic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C5604075-2DB4-4624-B68A-306D92D16D41}"/>
              </a:ext>
            </a:extLst>
          </p:cNvPr>
          <p:cNvGrpSpPr/>
          <p:nvPr/>
        </p:nvGrpSpPr>
        <p:grpSpPr>
          <a:xfrm>
            <a:off x="1468647" y="5975030"/>
            <a:ext cx="2319866" cy="975117"/>
            <a:chOff x="1639799" y="6007350"/>
            <a:chExt cx="2319866" cy="97511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CDEAE5A8-3352-407C-85BB-022DD58F1AE6}"/>
                </a:ext>
              </a:extLst>
            </p:cNvPr>
            <p:cNvSpPr txBox="1"/>
            <p:nvPr/>
          </p:nvSpPr>
          <p:spPr>
            <a:xfrm>
              <a:off x="1702535" y="6336136"/>
              <a:ext cx="218521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東京トラスト不動産株式会社</a:t>
              </a:r>
              <a:endParaRPr kumimoji="1" lang="en-US" altLang="ja-JP" sz="12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1200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1200" dirty="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B1FBCA4D-AC84-47C9-9EF8-A66A4349F754}"/>
                </a:ext>
              </a:extLst>
            </p:cNvPr>
            <p:cNvSpPr txBox="1"/>
            <p:nvPr/>
          </p:nvSpPr>
          <p:spPr>
            <a:xfrm>
              <a:off x="1639799" y="6007350"/>
              <a:ext cx="23198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社</a:t>
              </a:r>
              <a:r>
                <a:rPr kumimoji="1" lang="en-US" altLang="ja-JP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全日本不動産協会会員　</a:t>
              </a:r>
              <a:r>
                <a:rPr kumimoji="1" lang="en-US" altLang="ja-JP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社</a:t>
              </a:r>
              <a:r>
                <a:rPr kumimoji="1" lang="en-US" altLang="ja-JP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  <a:r>
                <a:rPr kumimoji="1" lang="ja-JP" altLang="en-US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不動産保証協会会員</a:t>
              </a:r>
              <a:endParaRPr kumimoji="1" lang="en-US" altLang="ja-JP" sz="7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　　　　東京都知事免許</a:t>
              </a:r>
              <a:r>
                <a:rPr kumimoji="1" lang="en-US" altLang="ja-JP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(2)</a:t>
              </a:r>
              <a:r>
                <a:rPr kumimoji="1" lang="ja-JP" altLang="en-US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第</a:t>
              </a:r>
              <a:r>
                <a:rPr kumimoji="1" lang="en-US" altLang="ja-JP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97661</a:t>
              </a:r>
              <a:r>
                <a:rPr kumimoji="1" lang="ja-JP" altLang="en-US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号</a:t>
              </a:r>
              <a:endParaRPr kumimoji="1" lang="en-US" altLang="ja-JP" sz="7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7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7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53E8B77B-5F53-4B80-9D4B-020024230F20}"/>
                </a:ext>
              </a:extLst>
            </p:cNvPr>
            <p:cNvSpPr txBox="1"/>
            <p:nvPr/>
          </p:nvSpPr>
          <p:spPr>
            <a:xfrm>
              <a:off x="2002084" y="6549977"/>
              <a:ext cx="15327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ー　</a:t>
              </a:r>
              <a:r>
                <a:rPr kumimoji="1" lang="en-US" altLang="ja-JP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Tokyo trust real estate</a:t>
              </a:r>
              <a:r>
                <a:rPr kumimoji="1" lang="ja-JP" altLang="en-US" sz="700" dirty="0">
                  <a:solidFill>
                    <a:schemeClr val="accent1">
                      <a:lumMod val="7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　－</a:t>
              </a:r>
              <a:endParaRPr kumimoji="1" lang="en-US" altLang="ja-JP" sz="7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endParaRPr kumimoji="1" lang="en-US" altLang="ja-JP" sz="7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EF25D7E-0134-4EF3-AB8D-DAC528EF02AE}"/>
              </a:ext>
            </a:extLst>
          </p:cNvPr>
          <p:cNvSpPr txBox="1"/>
          <p:nvPr/>
        </p:nvSpPr>
        <p:spPr>
          <a:xfrm>
            <a:off x="3890211" y="6459670"/>
            <a:ext cx="19896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Mail</a:t>
            </a:r>
            <a:r>
              <a:rPr kumimoji="1" lang="ja-JP" altLang="en-US" sz="105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05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furukawa@tt-re.co.jp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C6D8EB46-9CF8-4560-856E-8E3E7C56DB62}"/>
              </a:ext>
            </a:extLst>
          </p:cNvPr>
          <p:cNvSpPr txBox="1"/>
          <p:nvPr/>
        </p:nvSpPr>
        <p:spPr>
          <a:xfrm>
            <a:off x="5932850" y="6481756"/>
            <a:ext cx="162416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8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8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http://www.tt-re.co.jp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E933A7F-AEB0-4D21-80FB-565C6D314389}"/>
              </a:ext>
            </a:extLst>
          </p:cNvPr>
          <p:cNvSpPr txBox="1"/>
          <p:nvPr/>
        </p:nvSpPr>
        <p:spPr>
          <a:xfrm>
            <a:off x="7917646" y="5960070"/>
            <a:ext cx="1368350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0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一般媒介　立会</a:t>
            </a:r>
            <a:endParaRPr kumimoji="1" lang="en-US" altLang="ja-JP" sz="1000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2D6EF07-4D28-453B-A89F-6C34C0D4D4C0}"/>
              </a:ext>
            </a:extLst>
          </p:cNvPr>
          <p:cNvSpPr txBox="1"/>
          <p:nvPr/>
        </p:nvSpPr>
        <p:spPr>
          <a:xfrm>
            <a:off x="7944023" y="6161245"/>
            <a:ext cx="1961977" cy="226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000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広告：厳禁</a:t>
            </a:r>
            <a:endParaRPr kumimoji="1" lang="en-US" altLang="ja-JP" sz="1000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884B22C-AD38-415E-A78B-4E56E996DCFA}"/>
              </a:ext>
            </a:extLst>
          </p:cNvPr>
          <p:cNvSpPr/>
          <p:nvPr/>
        </p:nvSpPr>
        <p:spPr>
          <a:xfrm>
            <a:off x="378539" y="99656"/>
            <a:ext cx="9227222" cy="665305"/>
          </a:xfrm>
          <a:prstGeom prst="rect">
            <a:avLst/>
          </a:prstGeom>
          <a:solidFill>
            <a:schemeClr val="accent1"/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41BA49E-9395-4768-8B51-3E07DC1C794A}"/>
              </a:ext>
            </a:extLst>
          </p:cNvPr>
          <p:cNvSpPr txBox="1"/>
          <p:nvPr/>
        </p:nvSpPr>
        <p:spPr>
          <a:xfrm>
            <a:off x="754977" y="200266"/>
            <a:ext cx="5030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bg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ファミールコート南青山</a:t>
            </a:r>
            <a:endParaRPr kumimoji="1" lang="en-US" altLang="ja-JP" sz="2400" b="1" dirty="0">
              <a:solidFill>
                <a:schemeClr val="bg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BBB30C5-C3BF-4BB8-885C-DBEB370F4F2C}"/>
              </a:ext>
            </a:extLst>
          </p:cNvPr>
          <p:cNvSpPr txBox="1"/>
          <p:nvPr/>
        </p:nvSpPr>
        <p:spPr>
          <a:xfrm>
            <a:off x="5848037" y="171880"/>
            <a:ext cx="3693138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kumimoji="1" lang="ja-JP" altLang="en-US" sz="1400" dirty="0">
                <a:solidFill>
                  <a:schemeClr val="bg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東京メトロ銀座線「表参道」駅　徒歩</a:t>
            </a:r>
            <a:r>
              <a:rPr kumimoji="1" lang="en-US" altLang="ja-JP" sz="1400" dirty="0">
                <a:solidFill>
                  <a:schemeClr val="bg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10</a:t>
            </a:r>
            <a:r>
              <a:rPr kumimoji="1" lang="ja-JP" altLang="en-US" sz="1400" dirty="0">
                <a:solidFill>
                  <a:schemeClr val="bg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分</a:t>
            </a:r>
            <a:endParaRPr kumimoji="1" lang="en-US" altLang="ja-JP" sz="1400" dirty="0">
              <a:solidFill>
                <a:schemeClr val="bg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300"/>
              </a:lnSpc>
            </a:pPr>
            <a:endParaRPr kumimoji="1" lang="en-US" altLang="ja-JP" sz="1400" dirty="0">
              <a:solidFill>
                <a:schemeClr val="bg1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300"/>
              </a:lnSpc>
            </a:pPr>
            <a:r>
              <a:rPr kumimoji="1" lang="ja-JP" altLang="en-US" sz="1400" dirty="0">
                <a:solidFill>
                  <a:schemeClr val="bg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東京メトロ半蔵門線「表参道」駅　徒歩</a:t>
            </a:r>
            <a:r>
              <a:rPr kumimoji="1" lang="en-US" altLang="ja-JP" sz="1400" dirty="0">
                <a:solidFill>
                  <a:schemeClr val="bg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10</a:t>
            </a:r>
            <a:r>
              <a:rPr kumimoji="1" lang="ja-JP" altLang="en-US" sz="1400" dirty="0">
                <a:solidFill>
                  <a:schemeClr val="bg1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分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A07BF6F-9B24-4973-B498-CA3A1AD845BD}"/>
              </a:ext>
            </a:extLst>
          </p:cNvPr>
          <p:cNvSpPr txBox="1"/>
          <p:nvPr/>
        </p:nvSpPr>
        <p:spPr>
          <a:xfrm>
            <a:off x="6602974" y="976971"/>
            <a:ext cx="4433790" cy="306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80"/>
              </a:lnSpc>
            </a:pPr>
            <a:r>
              <a:rPr lang="ja-JP" altLang="en-US" sz="2000" b="1" dirty="0">
                <a:solidFill>
                  <a:srgbClr val="7D6937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価　格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en-US" altLang="ja-JP" sz="20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2000" b="1" dirty="0">
                <a:solidFill>
                  <a:srgbClr val="7D6937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en-US" altLang="ja-JP" sz="2800" b="1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3</a:t>
            </a:r>
            <a:r>
              <a:rPr lang="ja-JP" altLang="en-US" sz="1600" b="1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億</a:t>
            </a:r>
            <a:r>
              <a:rPr lang="en-US" altLang="ja-JP" sz="2800" b="1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7,800</a:t>
            </a:r>
            <a:r>
              <a:rPr kumimoji="1" lang="ja-JP" altLang="en-US" sz="1600" b="1" dirty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万円</a:t>
            </a:r>
            <a:endParaRPr kumimoji="1" lang="en-US" altLang="ja-JP" sz="1600" b="1" dirty="0">
              <a:solidFill>
                <a:srgbClr val="FF0000"/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0C65C93-A570-4FF9-8BD4-E010258060BF}"/>
              </a:ext>
            </a:extLst>
          </p:cNvPr>
          <p:cNvSpPr txBox="1"/>
          <p:nvPr/>
        </p:nvSpPr>
        <p:spPr>
          <a:xfrm>
            <a:off x="6783366" y="1291677"/>
            <a:ext cx="3591043" cy="4581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80"/>
              </a:lnSpc>
            </a:pPr>
            <a:r>
              <a:rPr kumimoji="1" lang="ja-JP" altLang="en-US" sz="105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所　在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東京都港区南青山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7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丁目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1-29</a:t>
            </a:r>
          </a:p>
          <a:p>
            <a:pPr>
              <a:lnSpc>
                <a:spcPts val="1580"/>
              </a:lnSpc>
            </a:pP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土地権利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所有権（敷地権）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用途地域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第一種中高層住居専用地域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専有面積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125.12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㎡ 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(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壁芯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)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約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37.84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坪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バルコニー</a:t>
            </a:r>
            <a:r>
              <a:rPr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16.33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㎡　</a:t>
            </a:r>
            <a:endParaRPr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サービスバルコニー</a:t>
            </a:r>
            <a:r>
              <a:rPr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1.84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㎡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間取り </a:t>
            </a: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 2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LDK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＋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S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　　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所在階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3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階　　　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築年数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平成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10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年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11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　</a:t>
            </a:r>
            <a:endParaRPr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総戸数　</a:t>
            </a:r>
            <a:r>
              <a:rPr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12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戸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構　造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RC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造地上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6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階地下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階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分譲会社　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丸紅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(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株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)</a:t>
            </a:r>
          </a:p>
          <a:p>
            <a:pPr>
              <a:lnSpc>
                <a:spcPts val="1580"/>
              </a:lnSpc>
            </a:pP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施工会社　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前田建設工業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(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株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)</a:t>
            </a: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管理会社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 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三菱地所コミュニティ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(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株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)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管理形態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全部委託　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日勤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管理費</a:t>
            </a: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35,030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円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修繕積立金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40,040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円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トランクルーム使用料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1,200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円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  <a:endParaRPr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合計　</a:t>
            </a:r>
            <a:r>
              <a:rPr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76,270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円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月</a:t>
            </a:r>
            <a:endParaRPr kumimoji="1"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現況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引渡し　</a:t>
            </a:r>
            <a:r>
              <a:rPr kumimoji="1"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 　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居住中　</a:t>
            </a:r>
            <a:r>
              <a:rPr kumimoji="1" lang="en-US" altLang="ja-JP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kumimoji="1"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相談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</a:t>
            </a:r>
            <a:endParaRPr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r>
              <a:rPr lang="ja-JP" altLang="en-US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　駐車場　</a:t>
            </a:r>
            <a:r>
              <a:rPr lang="en-US" altLang="ja-JP" sz="1050" b="1" dirty="0">
                <a:solidFill>
                  <a:schemeClr val="accent1">
                    <a:lumMod val="75000"/>
                  </a:schemeClr>
                </a:solidFill>
                <a:latin typeface="ＭＳ Ｐ明朝" panose="02020600040205080304" pitchFamily="18" charset="-128"/>
                <a:ea typeface="ＭＳ Ｐ明朝" panose="02020600040205080304" pitchFamily="18" charset="-128"/>
              </a:rPr>
              <a:t>/</a:t>
            </a:r>
            <a:r>
              <a:rPr lang="ja-JP" altLang="en-US" sz="105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　確認中</a:t>
            </a:r>
            <a:endParaRPr lang="en-US" altLang="ja-JP" sz="105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>
              <a:lnSpc>
                <a:spcPts val="1580"/>
              </a:lnSpc>
            </a:pPr>
            <a:endParaRPr kumimoji="1" lang="ja-JP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8D9449DC-8A0B-4E2A-B5D9-6C8A26748B10}"/>
              </a:ext>
            </a:extLst>
          </p:cNvPr>
          <p:cNvSpPr txBox="1"/>
          <p:nvPr/>
        </p:nvSpPr>
        <p:spPr>
          <a:xfrm>
            <a:off x="7917646" y="6374095"/>
            <a:ext cx="1804446" cy="355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0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内見希望は左記メールまで日時をお送りください</a:t>
            </a:r>
            <a:endParaRPr kumimoji="1" lang="en-US" altLang="ja-JP" sz="10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楕円 32">
            <a:extLst>
              <a:ext uri="{FF2B5EF4-FFF2-40B4-BE49-F238E27FC236}">
                <a16:creationId xmlns:a16="http://schemas.microsoft.com/office/drawing/2014/main" id="{659C3F04-F581-466D-ACDB-6AF240CE6B2F}"/>
              </a:ext>
            </a:extLst>
          </p:cNvPr>
          <p:cNvSpPr/>
          <p:nvPr/>
        </p:nvSpPr>
        <p:spPr>
          <a:xfrm>
            <a:off x="10427098" y="4676780"/>
            <a:ext cx="2207448" cy="31662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b="1" dirty="0"/>
              <a:t>物件　ポイント</a:t>
            </a:r>
            <a:endParaRPr kumimoji="1" lang="ja-JP" altLang="en-US" sz="1200" b="1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AA28622D-57CD-4782-9546-1AF9DA983D56}"/>
              </a:ext>
            </a:extLst>
          </p:cNvPr>
          <p:cNvSpPr txBox="1"/>
          <p:nvPr/>
        </p:nvSpPr>
        <p:spPr>
          <a:xfrm>
            <a:off x="10437668" y="5036165"/>
            <a:ext cx="3338004" cy="765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路線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駅利用可能！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2023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　大規模修繕工事完工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◆ペット飼育可能（規約細則有り）</a:t>
            </a:r>
            <a:endParaRPr kumimoji="1" lang="ja-JP" altLang="en-US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D8862D9C-4CF3-4DD8-BE2A-2FF011BCBE52}"/>
              </a:ext>
            </a:extLst>
          </p:cNvPr>
          <p:cNvSpPr/>
          <p:nvPr/>
        </p:nvSpPr>
        <p:spPr>
          <a:xfrm>
            <a:off x="10427098" y="5880631"/>
            <a:ext cx="2207448" cy="316623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b="1" dirty="0"/>
              <a:t>室内等ポイント</a:t>
            </a:r>
            <a:endParaRPr lang="en-US" altLang="ja-JP" sz="1200" b="1" dirty="0"/>
          </a:p>
        </p:txBody>
      </p:sp>
      <p:sp>
        <p:nvSpPr>
          <p:cNvPr id="37" name="テキスト ボックス 38">
            <a:extLst>
              <a:ext uri="{FF2B5EF4-FFF2-40B4-BE49-F238E27FC236}">
                <a16:creationId xmlns:a16="http://schemas.microsoft.com/office/drawing/2014/main" id="{CE7A8799-D172-4502-8E1F-9C01029083E0}"/>
              </a:ext>
            </a:extLst>
          </p:cNvPr>
          <p:cNvSpPr txBox="1"/>
          <p:nvPr/>
        </p:nvSpPr>
        <p:spPr>
          <a:xfrm>
            <a:off x="147895" y="1088666"/>
            <a:ext cx="7281236" cy="259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300"/>
              </a:lnSpc>
            </a:pPr>
            <a:r>
              <a:rPr lang="ja-JP" altLang="en-US" dirty="0">
                <a:solidFill>
                  <a:schemeClr val="accent2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～南青山アドレス　</a:t>
            </a:r>
            <a:r>
              <a:rPr lang="en-US" altLang="ja-JP" dirty="0">
                <a:solidFill>
                  <a:schemeClr val="accent2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×</a:t>
            </a:r>
            <a:r>
              <a:rPr lang="ja-JP" altLang="en-US" dirty="0">
                <a:solidFill>
                  <a:schemeClr val="accent2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専有面積：</a:t>
            </a:r>
            <a:r>
              <a:rPr lang="en-US" altLang="ja-JP" dirty="0">
                <a:solidFill>
                  <a:schemeClr val="accent2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125.12</a:t>
            </a:r>
            <a:r>
              <a:rPr lang="ja-JP" altLang="en-US" dirty="0">
                <a:solidFill>
                  <a:schemeClr val="accent2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㎡　</a:t>
            </a:r>
            <a:r>
              <a:rPr lang="en-US" altLang="ja-JP" dirty="0">
                <a:solidFill>
                  <a:schemeClr val="accent2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×</a:t>
            </a:r>
            <a:r>
              <a:rPr lang="ja-JP" altLang="en-US" dirty="0">
                <a:solidFill>
                  <a:schemeClr val="accent2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　間取り：</a:t>
            </a:r>
            <a:r>
              <a:rPr lang="en-US" altLang="ja-JP" dirty="0">
                <a:solidFill>
                  <a:schemeClr val="accent2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2LDK+S</a:t>
            </a:r>
            <a:r>
              <a:rPr lang="ja-JP" altLang="en-US" dirty="0">
                <a:solidFill>
                  <a:schemeClr val="accent2"/>
                </a:solidFill>
                <a:latin typeface="HGP創英ﾌﾟﾚｾﾞﾝｽEB" panose="02020800000000000000" pitchFamily="18" charset="-128"/>
                <a:ea typeface="HGP創英ﾌﾟﾚｾﾞﾝｽEB" panose="02020800000000000000" pitchFamily="18" charset="-128"/>
              </a:rPr>
              <a:t>～</a:t>
            </a:r>
            <a:endParaRPr lang="en-US" altLang="ja-JP" dirty="0">
              <a:solidFill>
                <a:schemeClr val="accent2"/>
              </a:solidFill>
              <a:latin typeface="HGP創英ﾌﾟﾚｾﾞﾝｽEB" panose="02020800000000000000" pitchFamily="18" charset="-128"/>
              <a:ea typeface="HGP創英ﾌﾟﾚｾﾞﾝｽEB" panose="020208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C2E2E75-DAD2-E100-52C5-5C56D377B7AE}"/>
              </a:ext>
            </a:extLst>
          </p:cNvPr>
          <p:cNvSpPr txBox="1"/>
          <p:nvPr/>
        </p:nvSpPr>
        <p:spPr>
          <a:xfrm>
            <a:off x="147895" y="4091252"/>
            <a:ext cx="3980047" cy="1681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㎡超の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2LDK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＋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</a:t>
            </a:r>
          </a:p>
          <a:p>
            <a:pPr>
              <a:lnSpc>
                <a:spcPct val="150000"/>
              </a:lnSpc>
            </a:pP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◆広々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帖以上のリビングダイニング</a:t>
            </a:r>
            <a:endParaRPr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階部分　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方向開口　</a:t>
            </a:r>
            <a:endParaRPr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◆約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4.8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帖のウォークインクローゼット有り</a:t>
            </a:r>
            <a:endParaRPr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◆地下</a:t>
            </a:r>
            <a:r>
              <a:rPr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階に専用トランクルーム有り</a:t>
            </a:r>
            <a:endParaRPr lang="en-US" altLang="ja-JP" sz="14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56F62DA2-3295-1A90-10B5-7CD44B48BB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099987" y="873811"/>
            <a:ext cx="2023533" cy="1517650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8A59CB12-510F-E1C7-20BB-D1F37386A7D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5176" y="304436"/>
            <a:ext cx="2498677" cy="1876784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6DA39E4-830A-59C4-142C-C59B22AB5E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41" y="1768347"/>
            <a:ext cx="2901083" cy="2175812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1EC1C3BE-D11B-0E10-F69D-672865AE037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55050" y="4657418"/>
            <a:ext cx="1271911" cy="953933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C072FA07-D6F8-76C8-A9D5-1461B349973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916" y="4688172"/>
            <a:ext cx="1395100" cy="1046325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61AE7756-FDEA-8B1A-09D7-E3C0CEB8F89C}"/>
              </a:ext>
            </a:extLst>
          </p:cNvPr>
          <p:cNvSpPr txBox="1"/>
          <p:nvPr/>
        </p:nvSpPr>
        <p:spPr>
          <a:xfrm>
            <a:off x="6663322" y="5559493"/>
            <a:ext cx="3338004" cy="303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現況と図面表記が相違した場合、現況を優先します。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8109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392</Words>
  <Application>Microsoft Office PowerPoint</Application>
  <PresentationFormat>A4 210 x 297 mm</PresentationFormat>
  <Paragraphs>49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HGP創英ﾌﾟﾚｾﾞﾝｽEB</vt:lpstr>
      <vt:lpstr>ＭＳ Ｐ明朝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森川 颯</dc:creator>
  <cp:lastModifiedBy>真裕 古川</cp:lastModifiedBy>
  <cp:revision>92</cp:revision>
  <cp:lastPrinted>2024-11-11T00:12:45Z</cp:lastPrinted>
  <dcterms:created xsi:type="dcterms:W3CDTF">2019-09-20T04:44:42Z</dcterms:created>
  <dcterms:modified xsi:type="dcterms:W3CDTF">2026-01-12T04:30:59Z</dcterms:modified>
</cp:coreProperties>
</file>